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6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13C0949A-CD8D-4E29-92C6-3C98227AEECD}">
          <p14:sldIdLst>
            <p14:sldId id="271"/>
            <p14:sldId id="26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D9"/>
    <a:srgbClr val="D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3078427" cy="513508"/>
          </a:xfrm>
          <a:prstGeom prst="rect">
            <a:avLst/>
          </a:prstGeom>
        </p:spPr>
        <p:txBody>
          <a:bodyPr vert="horz" lIns="99065" tIns="49532" rIns="99065" bIns="4953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7" y="2"/>
            <a:ext cx="3078427" cy="513508"/>
          </a:xfrm>
          <a:prstGeom prst="rect">
            <a:avLst/>
          </a:prstGeom>
        </p:spPr>
        <p:txBody>
          <a:bodyPr vert="horz" lIns="99065" tIns="49532" rIns="99065" bIns="49532" rtlCol="0"/>
          <a:lstStyle>
            <a:lvl1pPr algn="r">
              <a:defRPr sz="1300"/>
            </a:lvl1pPr>
          </a:lstStyle>
          <a:p>
            <a:fld id="{62954F49-7D90-4616-8522-AAEC325232F7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7938"/>
            <a:ext cx="6143625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5" tIns="49532" rIns="99065" bIns="49532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925412"/>
            <a:ext cx="5683250" cy="4029879"/>
          </a:xfrm>
          <a:prstGeom prst="rect">
            <a:avLst/>
          </a:prstGeom>
        </p:spPr>
        <p:txBody>
          <a:bodyPr vert="horz" lIns="99065" tIns="49532" rIns="99065" bIns="49532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5" y="9721109"/>
            <a:ext cx="3078427" cy="513507"/>
          </a:xfrm>
          <a:prstGeom prst="rect">
            <a:avLst/>
          </a:prstGeom>
        </p:spPr>
        <p:txBody>
          <a:bodyPr vert="horz" lIns="99065" tIns="49532" rIns="99065" bIns="4953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7" y="9721109"/>
            <a:ext cx="3078427" cy="513507"/>
          </a:xfrm>
          <a:prstGeom prst="rect">
            <a:avLst/>
          </a:prstGeom>
        </p:spPr>
        <p:txBody>
          <a:bodyPr vert="horz" lIns="99065" tIns="49532" rIns="99065" bIns="49532" rtlCol="0" anchor="b"/>
          <a:lstStyle>
            <a:lvl1pPr algn="r">
              <a:defRPr sz="1300"/>
            </a:lvl1pPr>
          </a:lstStyle>
          <a:p>
            <a:fld id="{21E94785-99EF-43F6-8C73-6C2D868A4A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5883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792C1-3EF8-E550-9727-8428E9E72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AE37B9E-A30A-2824-75B9-443C3AAD3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CF22B5D-E125-F76C-7814-9A77B89A1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886A93E-3A30-DE78-D256-BE334566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299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6521D-3F18-2598-C424-2A6940430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671954B-F7B6-7514-BD99-4FC0E671D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5E0BE52-99DC-3E41-F4C9-BB8BE9D98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674414-78FB-2375-9D84-A5E2170DD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1945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9291B-197F-8D24-3AD1-BA286014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6999910-B0E9-93C7-CB8D-D9E4AF01AC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2F2EF3F-7E4D-7ED7-9BA0-8CB0CFEBC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38FE184-867B-300E-5D47-3100F11EA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3007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1D03B-166C-9DF3-0AC5-2CAFE97A1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E35FB91-B4E4-9822-9693-C61FDF298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73AED3F-C183-9AFA-D6A1-1FB8108B1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E91B7E-0EC2-A02C-5157-0541EA48FD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95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AA1E9-D1C4-5042-522D-6D960C71C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C6BC1A2-DD12-964B-FAFE-97909A40A2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95B116E-1DB6-C05A-BE17-C1EB10589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1611D3F-1D35-BFF3-D175-D10056464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0973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266BF-E427-41C0-5C59-C41F6E86E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4F64989-6170-04DD-48D1-E640BDD81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C93BCE4-28E2-1DCC-662E-D754D7E76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6F425AE-F97E-DF68-0AE9-F6F399716F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90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793D7-4B94-6AA4-8252-F0D5BE64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47D1272-7F8A-4DEB-7ECF-8832EDF02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8A82B89-FE1D-5251-BECA-910578ADE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4C06C71-E98C-7250-A4FE-2CF6CF01A4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5282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2E936-F4EE-D5E0-D740-87F096631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6B74024-B362-8C30-40E9-5D51F46A0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1B51224-0A50-2FE3-7960-B8A19E2F31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D6F721-F10D-64FD-0FB2-66B56B6CB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549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36565-F9EA-5575-B467-47AB3A69C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C3B8295-2406-C83A-EFC2-E750DBF8A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D61240A-DD3C-F1FA-29CB-663D4BC7F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039D8E4-51DA-B205-8FE2-C90683EF8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4310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A1C9F-D0A3-8CB4-F18F-7625CE203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F2D43DA-2996-C29D-9D44-020EE9B4A7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9D500BB-F5F5-A13B-CD05-FB6B02B9B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666E67-DE2B-EB3B-45F4-050D5B84C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340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24A14-963B-AAB9-69BA-74F6D6027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2910C02-B804-5978-B403-2682EC0D0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5E89DC2-EB53-DE0A-EEB3-390A126D3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D55DE2-C9CF-374E-3D6E-82D806505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4641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FA988-B915-6F0C-4B11-71FEB9D6C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E963778-8331-8CCB-FB1F-33A38038B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1013" y="1277938"/>
            <a:ext cx="6143625" cy="3455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B030BF8-38F8-1E97-A35E-35C29EEF8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D78BB8-B5B9-98F1-B9D8-6BAD871F4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E94785-99EF-43F6-8C73-6C2D868A4A0F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24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F6E2FB-BA44-4963-760E-79CFBDBE5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ACEF7F8-60A0-0FFC-4981-35BA5513A9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79" indent="0" algn="ctr">
              <a:buNone/>
              <a:defRPr sz="2000"/>
            </a:lvl2pPr>
            <a:lvl3pPr marL="914559" indent="0" algn="ctr">
              <a:buNone/>
              <a:defRPr sz="1801"/>
            </a:lvl3pPr>
            <a:lvl4pPr marL="1371841" indent="0" algn="ctr">
              <a:buNone/>
              <a:defRPr sz="1600"/>
            </a:lvl4pPr>
            <a:lvl5pPr marL="1829119" indent="0" algn="ctr">
              <a:buNone/>
              <a:defRPr sz="1600"/>
            </a:lvl5pPr>
            <a:lvl6pPr marL="2286401" indent="0" algn="ctr">
              <a:buNone/>
              <a:defRPr sz="1600"/>
            </a:lvl6pPr>
            <a:lvl7pPr marL="2743681" indent="0" algn="ctr">
              <a:buNone/>
              <a:defRPr sz="1600"/>
            </a:lvl7pPr>
            <a:lvl8pPr marL="3200960" indent="0" algn="ctr">
              <a:buNone/>
              <a:defRPr sz="1600"/>
            </a:lvl8pPr>
            <a:lvl9pPr marL="3658239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C247E8-68B5-B8B9-523E-9CC3DB82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FEE686-4634-9C08-4D5A-90DDA2507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33F9C6-24C4-0925-642B-AEC0FA43A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3061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AD02EC-419C-7853-E443-B8F893E03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726DB8-1B85-DB1E-443C-446A4DBC0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08EAFC-1F9D-1E69-C986-180A4F4F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ECCFBC-C35D-BE8D-C7C8-71E8CD9F0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7501F6-2A6E-8D9B-5F3F-764E180DA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815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CCC8A8-5C9B-C8E6-7213-AC082A50A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5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D73BF2-94DA-6965-03A4-1CD5AE1A5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8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7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559" indent="0">
              <a:buNone/>
              <a:defRPr sz="1801">
                <a:solidFill>
                  <a:schemeClr val="tx1">
                    <a:tint val="82000"/>
                  </a:schemeClr>
                </a:solidFill>
              </a:defRPr>
            </a:lvl3pPr>
            <a:lvl4pPr marL="137184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911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40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68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9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823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4713C9-59BB-D346-A4E3-D947DCA68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448E67-E4AD-7BFA-16E4-F661AC108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544538-FC4F-D90C-DDBD-390B9A44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521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F968DB-F04E-7D8C-B426-50353BE6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14627-1B10-A76F-5555-3E64F07FA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24BE6F-163C-764D-ABD3-B51719989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60CA75-196E-4F07-E562-A77618186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9B5D31-DDA5-5396-FCD3-2488CFDE5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F736C61-748A-AE10-797A-384E500F5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236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DAB3CE-AFE5-F6AC-E994-5AAC0FF2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63CCBE-EDF8-5115-3A62-91BE2E5A7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79" indent="0">
              <a:buNone/>
              <a:defRPr sz="2000" b="1"/>
            </a:lvl2pPr>
            <a:lvl3pPr marL="914559" indent="0">
              <a:buNone/>
              <a:defRPr sz="1801" b="1"/>
            </a:lvl3pPr>
            <a:lvl4pPr marL="1371841" indent="0">
              <a:buNone/>
              <a:defRPr sz="1600" b="1"/>
            </a:lvl4pPr>
            <a:lvl5pPr marL="1829119" indent="0">
              <a:buNone/>
              <a:defRPr sz="1600" b="1"/>
            </a:lvl5pPr>
            <a:lvl6pPr marL="2286401" indent="0">
              <a:buNone/>
              <a:defRPr sz="1600" b="1"/>
            </a:lvl6pPr>
            <a:lvl7pPr marL="2743681" indent="0">
              <a:buNone/>
              <a:defRPr sz="1600" b="1"/>
            </a:lvl7pPr>
            <a:lvl8pPr marL="3200960" indent="0">
              <a:buNone/>
              <a:defRPr sz="1600" b="1"/>
            </a:lvl8pPr>
            <a:lvl9pPr marL="3658239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E9FF2AA-EEDB-E993-0698-60E729E13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CA58D7A-D8E2-B54B-97BD-B161C648DA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79" indent="0">
              <a:buNone/>
              <a:defRPr sz="2000" b="1"/>
            </a:lvl2pPr>
            <a:lvl3pPr marL="914559" indent="0">
              <a:buNone/>
              <a:defRPr sz="1801" b="1"/>
            </a:lvl3pPr>
            <a:lvl4pPr marL="1371841" indent="0">
              <a:buNone/>
              <a:defRPr sz="1600" b="1"/>
            </a:lvl4pPr>
            <a:lvl5pPr marL="1829119" indent="0">
              <a:buNone/>
              <a:defRPr sz="1600" b="1"/>
            </a:lvl5pPr>
            <a:lvl6pPr marL="2286401" indent="0">
              <a:buNone/>
              <a:defRPr sz="1600" b="1"/>
            </a:lvl6pPr>
            <a:lvl7pPr marL="2743681" indent="0">
              <a:buNone/>
              <a:defRPr sz="1600" b="1"/>
            </a:lvl7pPr>
            <a:lvl8pPr marL="3200960" indent="0">
              <a:buNone/>
              <a:defRPr sz="1600" b="1"/>
            </a:lvl8pPr>
            <a:lvl9pPr marL="3658239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DBE0BC4-3AE5-1400-B7A3-7E87446A8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F321E58-2200-94C1-A109-902ABFD6C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99494CA-535A-AB45-F07A-ECC20FEF0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8BF8A62-6FC8-48C3-454D-65B91ADED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83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FCC6D1-7A73-DE65-1A98-0F7B0A40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2E16A5D-7B31-5205-8AFC-727B2A34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8622FB1-3C9D-51BB-4BAE-2F45092C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E3B8450-C867-92D2-BAE8-87D417DD2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711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3652E4A-42A2-DE5D-E5F1-7E0C893CE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69C751D-6C1C-3374-F094-574D8073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A65521-7E57-1093-22AE-946CAEEB2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8653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FA60C3-063E-CFE9-A88B-28BF9375D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60F87C-6A8B-CBB7-C6D5-F5227797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9" y="98744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DA4102B-CFE7-ACB9-2778-BF7A09E41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79" indent="0">
              <a:buNone/>
              <a:defRPr sz="1401"/>
            </a:lvl2pPr>
            <a:lvl3pPr marL="914559" indent="0">
              <a:buNone/>
              <a:defRPr sz="1200"/>
            </a:lvl3pPr>
            <a:lvl4pPr marL="1371841" indent="0">
              <a:buNone/>
              <a:defRPr sz="1001"/>
            </a:lvl4pPr>
            <a:lvl5pPr marL="1829119" indent="0">
              <a:buNone/>
              <a:defRPr sz="1001"/>
            </a:lvl5pPr>
            <a:lvl6pPr marL="2286401" indent="0">
              <a:buNone/>
              <a:defRPr sz="1001"/>
            </a:lvl6pPr>
            <a:lvl7pPr marL="2743681" indent="0">
              <a:buNone/>
              <a:defRPr sz="1001"/>
            </a:lvl7pPr>
            <a:lvl8pPr marL="3200960" indent="0">
              <a:buNone/>
              <a:defRPr sz="1001"/>
            </a:lvl8pPr>
            <a:lvl9pPr marL="3658239" indent="0">
              <a:buNone/>
              <a:defRPr sz="100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544D5E7-6548-0F46-1793-7A0BE6C7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E91DDDA-DCB8-5153-6993-E0D2C347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12B0679-2D54-F88D-83FF-C7481F0C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386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20C95B-4B07-B9EC-404B-6E4A286D9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2640ECB-3226-37D1-8484-B15A185D3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99" y="98744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79" indent="0">
              <a:buNone/>
              <a:defRPr sz="2800"/>
            </a:lvl2pPr>
            <a:lvl3pPr marL="914559" indent="0">
              <a:buNone/>
              <a:defRPr sz="2400"/>
            </a:lvl3pPr>
            <a:lvl4pPr marL="1371841" indent="0">
              <a:buNone/>
              <a:defRPr sz="2000"/>
            </a:lvl4pPr>
            <a:lvl5pPr marL="1829119" indent="0">
              <a:buNone/>
              <a:defRPr sz="2000"/>
            </a:lvl5pPr>
            <a:lvl6pPr marL="2286401" indent="0">
              <a:buNone/>
              <a:defRPr sz="2000"/>
            </a:lvl6pPr>
            <a:lvl7pPr marL="2743681" indent="0">
              <a:buNone/>
              <a:defRPr sz="2000"/>
            </a:lvl7pPr>
            <a:lvl8pPr marL="3200960" indent="0">
              <a:buNone/>
              <a:defRPr sz="2000"/>
            </a:lvl8pPr>
            <a:lvl9pPr marL="3658239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BD6DE7-562F-5CF1-DA4D-3BCA38552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79" indent="0">
              <a:buNone/>
              <a:defRPr sz="1401"/>
            </a:lvl2pPr>
            <a:lvl3pPr marL="914559" indent="0">
              <a:buNone/>
              <a:defRPr sz="1200"/>
            </a:lvl3pPr>
            <a:lvl4pPr marL="1371841" indent="0">
              <a:buNone/>
              <a:defRPr sz="1001"/>
            </a:lvl4pPr>
            <a:lvl5pPr marL="1829119" indent="0">
              <a:buNone/>
              <a:defRPr sz="1001"/>
            </a:lvl5pPr>
            <a:lvl6pPr marL="2286401" indent="0">
              <a:buNone/>
              <a:defRPr sz="1001"/>
            </a:lvl6pPr>
            <a:lvl7pPr marL="2743681" indent="0">
              <a:buNone/>
              <a:defRPr sz="1001"/>
            </a:lvl7pPr>
            <a:lvl8pPr marL="3200960" indent="0">
              <a:buNone/>
              <a:defRPr sz="1001"/>
            </a:lvl8pPr>
            <a:lvl9pPr marL="3658239" indent="0">
              <a:buNone/>
              <a:defRPr sz="100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7662BDC-ECC7-FF2F-1A92-2E17766D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E491716-31E7-87F7-B250-36A9B30E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3C6C79E-1FA6-4DAC-7563-9CB79C815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7468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F34945-4F88-6B51-B384-8E0F9CBA0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BF281E0-2E18-2A1C-D713-C2B86EA4D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F142B1-1AFD-66A2-0A41-ED8083C45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FEAE27-DF59-3AB3-C2CB-45EDD1D7A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A69CE2-3515-C61C-379E-01078FB0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82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BA33951-7AAB-BDBE-582E-BAA31B5FBD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AC3DB52-69D7-D241-6F0A-B7D7B4194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CE3BB5-C522-16B4-48C9-571492267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808DD3-CFB4-F413-849C-B93CDE1E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744B61-CB94-0751-B8CA-9A8CF7F82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238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A13A763-2BC0-98CD-EABE-058C5860D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1B64BD-51B9-D0A6-B768-8E2DC5D5F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FC411C-160C-A6BA-7E1E-AD982EF462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9BDBF7-6BDE-4911-8F85-5707F2B94E4C}" type="datetimeFigureOut">
              <a:rPr lang="it-IT" smtClean="0"/>
              <a:t>28/04/2026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682928-897A-F93F-9636-FD11396E1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3637C1-D08F-0FFB-35DF-B05B23448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D2F32C-18DD-4C67-8EEB-C539A9C0D2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45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55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38" indent="-228638" algn="l" defTabSz="914559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921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99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481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761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5040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2323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598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881" indent="-228638" algn="l" defTabSz="9145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79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559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841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9119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401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681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960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9" algn="l" defTabSz="91455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microsoft.com/office/2007/relationships/hdphoto" Target="../media/hdphoto1.wdp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75410-504C-D36B-9D29-63FDEDBED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41205D6-0082-FEAB-01B0-E9223746C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7B59CA-DB56-1601-C6D4-4D0606CC4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1929E63-730B-0F0C-BA15-81BEBFFE1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A8731B-B3F4-F232-66C8-218F7B9AD1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C3C628-2363-66DB-2248-8B4153376F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2864262-ACC3-9BF6-9855-EAA3D3977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61DB33D-3BE9-FC59-9F81-9C5D2C8F58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E7F4140-5864-A20C-C57D-9044BF30CE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A4966C97-1FF1-0BEC-2270-552B912B6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933BC341-810E-521A-FAF3-ABEBBE306BFB}"/>
              </a:ext>
            </a:extLst>
          </p:cNvPr>
          <p:cNvSpPr txBox="1">
            <a:spLocks/>
          </p:cNvSpPr>
          <p:nvPr/>
        </p:nvSpPr>
        <p:spPr>
          <a:xfrm>
            <a:off x="1996627" y="2433142"/>
            <a:ext cx="4099376" cy="99587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softEdge rad="12700"/>
          </a:effectLst>
        </p:spPr>
        <p:txBody>
          <a:bodyPr vert="horz" lIns="91440" tIns="0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40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5401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5401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E0B0C27-8C7D-DF31-D853-22286DE820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A412315-F3C0-9631-029D-68967816B7F9}"/>
              </a:ext>
            </a:extLst>
          </p:cNvPr>
          <p:cNvSpPr txBox="1"/>
          <p:nvPr/>
        </p:nvSpPr>
        <p:spPr>
          <a:xfrm>
            <a:off x="2990852" y="3429012"/>
            <a:ext cx="6210300" cy="243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50000"/>
              </a:lnSpc>
            </a:pPr>
            <a:r>
              <a:rPr lang="it-IT" sz="1799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WHERE SMOOTHNESS MEETS PERFORMANCE</a:t>
            </a:r>
          </a:p>
        </p:txBody>
      </p:sp>
    </p:spTree>
    <p:extLst>
      <p:ext uri="{BB962C8B-B14F-4D97-AF65-F5344CB8AC3E}">
        <p14:creationId xmlns:p14="http://schemas.microsoft.com/office/powerpoint/2010/main" val="374922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FAFA1-FBF3-70C2-F526-B464C67D3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5F6131-02EA-F9DA-C67B-F9563F2C6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B5C238-968D-1FB6-B79C-93E3CA4AE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981FD3F-D313-C338-4BCE-25165DAAF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12C48B8-1424-8644-E1EC-D07851EEF1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FC6E0F2-78FA-CA2F-605A-D260779CDE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00A80DC-B811-73D9-1631-435CC8F51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0E738560-B741-994A-BB5E-4F40FEBF25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D7A6EE9-14EC-5016-5B3E-CC2C8EA074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E9D23D90-E828-8593-C1D9-8D596674B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8995CE03-7EAC-DDEA-BA08-A62EDD8E68CD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120 HP FIVE PLUNGER PUMP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159EF78-EE18-5554-6CDB-7EF5A80FF7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E785BB29-DC7E-2611-9BDD-95D94531511D}"/>
              </a:ext>
            </a:extLst>
          </p:cNvPr>
          <p:cNvSpPr/>
          <p:nvPr/>
        </p:nvSpPr>
        <p:spPr>
          <a:xfrm>
            <a:off x="976532" y="605138"/>
            <a:ext cx="5610598" cy="5093242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5F0C3B3-43D2-A98C-B880-120893B66D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98" y="1574978"/>
            <a:ext cx="4307632" cy="315356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B2D97515-08BC-BB34-E079-C8C216077919}"/>
              </a:ext>
            </a:extLst>
          </p:cNvPr>
          <p:cNvSpPr txBox="1"/>
          <p:nvPr/>
        </p:nvSpPr>
        <p:spPr>
          <a:xfrm>
            <a:off x="4418866" y="5683060"/>
            <a:ext cx="3000655" cy="92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b="1" dirty="0">
                <a:solidFill>
                  <a:schemeClr val="bg1"/>
                </a:solidFill>
                <a:latin typeface="Agency FB" panose="020B0503020202020204" pitchFamily="34" charset="0"/>
              </a:rPr>
              <a:t>OPERATING PRESSURE </a:t>
            </a:r>
            <a:r>
              <a:rPr lang="en-US" sz="1799" dirty="0">
                <a:solidFill>
                  <a:schemeClr val="bg1"/>
                </a:solidFill>
                <a:latin typeface="Agency FB" panose="020B0503020202020204" pitchFamily="34" charset="0"/>
              </a:rPr>
              <a:t>up to 240 Bar</a:t>
            </a:r>
            <a:br>
              <a:rPr lang="en-US" sz="1799" dirty="0">
                <a:solidFill>
                  <a:schemeClr val="bg1"/>
                </a:solidFill>
                <a:latin typeface="Agency FB" panose="020B0503020202020204" pitchFamily="34" charset="0"/>
              </a:rPr>
            </a:br>
            <a:r>
              <a:rPr lang="en-US" sz="1799" b="1" dirty="0">
                <a:solidFill>
                  <a:schemeClr val="bg1"/>
                </a:solidFill>
                <a:latin typeface="Agency FB" panose="020B0503020202020204" pitchFamily="34" charset="0"/>
              </a:rPr>
              <a:t>FLOW RATE </a:t>
            </a:r>
            <a:r>
              <a:rPr lang="en-US" sz="1799" dirty="0">
                <a:solidFill>
                  <a:schemeClr val="bg1"/>
                </a:solidFill>
                <a:latin typeface="Agency FB" panose="020B0503020202020204" pitchFamily="34" charset="0"/>
              </a:rPr>
              <a:t>up to 344 l/min</a:t>
            </a:r>
          </a:p>
          <a:p>
            <a:r>
              <a:rPr lang="en-US" sz="1799" b="1" dirty="0">
                <a:solidFill>
                  <a:schemeClr val="bg1"/>
                </a:solidFill>
                <a:latin typeface="Agency FB" panose="020B0503020202020204" pitchFamily="34" charset="0"/>
              </a:rPr>
              <a:t>POWER RATING </a:t>
            </a:r>
            <a:r>
              <a:rPr lang="en-US" sz="1799" dirty="0">
                <a:solidFill>
                  <a:schemeClr val="bg1"/>
                </a:solidFill>
                <a:latin typeface="Agency FB" panose="020B0503020202020204" pitchFamily="34" charset="0"/>
              </a:rPr>
              <a:t>up to 120 HP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861EC04-D8C6-AAC7-1DD9-03EE00706537}"/>
              </a:ext>
            </a:extLst>
          </p:cNvPr>
          <p:cNvSpPr txBox="1"/>
          <p:nvPr/>
        </p:nvSpPr>
        <p:spPr>
          <a:xfrm>
            <a:off x="8695210" y="2203566"/>
            <a:ext cx="2702633" cy="2258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i="1" dirty="0">
                <a:solidFill>
                  <a:srgbClr val="FFFF00"/>
                </a:solidFill>
                <a:effectLst>
                  <a:glow rad="139700">
                    <a:srgbClr val="FFFF00">
                      <a:alpha val="40000"/>
                    </a:srgbClr>
                  </a:glow>
                </a:effectLst>
                <a:latin typeface="Agency FB" panose="020B0503020202020204" pitchFamily="34" charset="0"/>
              </a:rPr>
              <a:t>SMOOTHER FLOW</a:t>
            </a:r>
          </a:p>
          <a:p>
            <a:pPr>
              <a:lnSpc>
                <a:spcPct val="150000"/>
              </a:lnSpc>
            </a:pPr>
            <a:r>
              <a:rPr lang="en-US" sz="1600" b="1" i="1" dirty="0">
                <a:solidFill>
                  <a:srgbClr val="FFFF00"/>
                </a:solidFill>
                <a:effectLst>
                  <a:glow rad="139700">
                    <a:srgbClr val="FFFF00">
                      <a:alpha val="40000"/>
                    </a:srgbClr>
                  </a:glow>
                </a:effectLst>
                <a:latin typeface="Agency FB" panose="020B0503020202020204" pitchFamily="34" charset="0"/>
              </a:rPr>
              <a:t>IMPROVED JETTING PERFORMANCE</a:t>
            </a:r>
          </a:p>
          <a:p>
            <a:pPr>
              <a:lnSpc>
                <a:spcPct val="150000"/>
              </a:lnSpc>
            </a:pPr>
            <a:r>
              <a:rPr lang="en-US" sz="1600" b="1" i="1" dirty="0">
                <a:solidFill>
                  <a:srgbClr val="FFFF00"/>
                </a:solidFill>
                <a:effectLst>
                  <a:glow rad="139700">
                    <a:srgbClr val="FFFF00">
                      <a:alpha val="40000"/>
                    </a:srgbClr>
                  </a:glow>
                </a:effectLst>
                <a:latin typeface="Agency FB" panose="020B0503020202020204" pitchFamily="34" charset="0"/>
              </a:rPr>
              <a:t>LOWER SYSTEM STRESS</a:t>
            </a:r>
          </a:p>
          <a:p>
            <a:pPr>
              <a:lnSpc>
                <a:spcPct val="150000"/>
              </a:lnSpc>
            </a:pPr>
            <a:r>
              <a:rPr lang="en-US" sz="1600" b="1" i="1" dirty="0">
                <a:solidFill>
                  <a:srgbClr val="FFFF00"/>
                </a:solidFill>
                <a:effectLst>
                  <a:glow rad="139700">
                    <a:srgbClr val="FFFF00">
                      <a:alpha val="40000"/>
                    </a:srgbClr>
                  </a:glow>
                </a:effectLst>
                <a:latin typeface="Agency FB" panose="020B0503020202020204" pitchFamily="34" charset="0"/>
              </a:rPr>
              <a:t>INCREASED DURABILITY</a:t>
            </a:r>
          </a:p>
          <a:p>
            <a:pPr>
              <a:lnSpc>
                <a:spcPct val="150000"/>
              </a:lnSpc>
            </a:pPr>
            <a:r>
              <a:rPr lang="en-US" sz="1600" b="1" i="1" dirty="0">
                <a:solidFill>
                  <a:srgbClr val="FFFF00"/>
                </a:solidFill>
                <a:effectLst>
                  <a:glow rad="139700">
                    <a:srgbClr val="FFFF00">
                      <a:alpha val="40000"/>
                    </a:srgbClr>
                  </a:glow>
                </a:effectLst>
                <a:latin typeface="Agency FB" panose="020B0503020202020204" pitchFamily="34" charset="0"/>
              </a:rPr>
              <a:t>REDUCED VIBRATION</a:t>
            </a:r>
          </a:p>
          <a:p>
            <a:pPr>
              <a:lnSpc>
                <a:spcPct val="150000"/>
              </a:lnSpc>
            </a:pPr>
            <a:r>
              <a:rPr lang="en-US" sz="1600" b="1" i="1" dirty="0">
                <a:solidFill>
                  <a:srgbClr val="FFFF00"/>
                </a:solidFill>
                <a:effectLst>
                  <a:glow rad="139700">
                    <a:srgbClr val="FFFF00">
                      <a:alpha val="40000"/>
                    </a:srgbClr>
                  </a:glow>
                </a:effectLst>
                <a:latin typeface="Agency FB" panose="020B0503020202020204" pitchFamily="34" charset="0"/>
              </a:rPr>
              <a:t>HIGHER OPERATIONAL EFFICIENCY</a:t>
            </a:r>
          </a:p>
        </p:txBody>
      </p:sp>
      <p:sp>
        <p:nvSpPr>
          <p:cNvPr id="21" name="Sottotitolo 2">
            <a:extLst>
              <a:ext uri="{FF2B5EF4-FFF2-40B4-BE49-F238E27FC236}">
                <a16:creationId xmlns:a16="http://schemas.microsoft.com/office/drawing/2014/main" id="{0CAC1E58-8432-612B-23D0-C08326434931}"/>
              </a:ext>
            </a:extLst>
          </p:cNvPr>
          <p:cNvSpPr txBox="1">
            <a:spLocks/>
          </p:cNvSpPr>
          <p:nvPr/>
        </p:nvSpPr>
        <p:spPr>
          <a:xfrm>
            <a:off x="8695205" y="1071013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36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QUINTUPLEX</a:t>
            </a:r>
          </a:p>
          <a:p>
            <a:pPr algn="l">
              <a:lnSpc>
                <a:spcPct val="50000"/>
              </a:lnSpc>
            </a:pPr>
            <a:r>
              <a:rPr lang="it-IT" sz="2000" b="1" i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TECHNOLOGY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31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5ADE-4561-5210-D53B-D7D25DF6B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ACE7BCB-223A-FDE7-973B-4AAD474F0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C5AF9D6-31C8-D8F0-AEDE-68B87060C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149C59D-7532-8254-1D96-7CD8E41CF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8BBBE1F-9155-2DA5-EB3D-CCC84144B5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668660B-9BE8-68E1-C5AE-DDB4EBE636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BE62729-DF17-81DE-E19C-FABD1E8B8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0C88944-0BAE-E08D-C2AC-41AF0448DB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B4C8048-F8C3-0F3D-E2A3-967968BB6D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558FA164-8AD1-92EC-DBBD-D20846B28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99196338-27BE-2926-1149-5051745C5FF8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PERFORMANCE CHART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B5F352-F4BC-8CEB-5B44-8F31938278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CB0C3528-2FC9-6C39-EC25-9DB12E2724F8}"/>
              </a:ext>
            </a:extLst>
          </p:cNvPr>
          <p:cNvSpPr/>
          <p:nvPr/>
        </p:nvSpPr>
        <p:spPr>
          <a:xfrm>
            <a:off x="8160233" y="76216"/>
            <a:ext cx="4059818" cy="3821729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7D071F5-AA76-FB2E-6752-2D456052D6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14" y="702486"/>
            <a:ext cx="2963769" cy="21697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580603EB-5D2A-B8AF-7F17-1B5585E3B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318798"/>
              </p:ext>
            </p:extLst>
          </p:nvPr>
        </p:nvGraphicFramePr>
        <p:xfrm>
          <a:off x="1103382" y="1385555"/>
          <a:ext cx="5825317" cy="4086892"/>
        </p:xfrm>
        <a:graphic>
          <a:graphicData uri="http://schemas.openxmlformats.org/drawingml/2006/table">
            <a:tbl>
              <a:tblPr/>
              <a:tblGrid>
                <a:gridCol w="968414">
                  <a:extLst>
                    <a:ext uri="{9D8B030D-6E8A-4147-A177-3AD203B41FA5}">
                      <a16:colId xmlns:a16="http://schemas.microsoft.com/office/drawing/2014/main" val="1220905034"/>
                    </a:ext>
                  </a:extLst>
                </a:gridCol>
                <a:gridCol w="612215">
                  <a:extLst>
                    <a:ext uri="{9D8B030D-6E8A-4147-A177-3AD203B41FA5}">
                      <a16:colId xmlns:a16="http://schemas.microsoft.com/office/drawing/2014/main" val="3570551675"/>
                    </a:ext>
                  </a:extLst>
                </a:gridCol>
                <a:gridCol w="504614">
                  <a:extLst>
                    <a:ext uri="{9D8B030D-6E8A-4147-A177-3AD203B41FA5}">
                      <a16:colId xmlns:a16="http://schemas.microsoft.com/office/drawing/2014/main" val="403887039"/>
                    </a:ext>
                  </a:extLst>
                </a:gridCol>
                <a:gridCol w="667870">
                  <a:extLst>
                    <a:ext uri="{9D8B030D-6E8A-4147-A177-3AD203B41FA5}">
                      <a16:colId xmlns:a16="http://schemas.microsoft.com/office/drawing/2014/main" val="2568271580"/>
                    </a:ext>
                  </a:extLst>
                </a:gridCol>
                <a:gridCol w="512034">
                  <a:extLst>
                    <a:ext uri="{9D8B030D-6E8A-4147-A177-3AD203B41FA5}">
                      <a16:colId xmlns:a16="http://schemas.microsoft.com/office/drawing/2014/main" val="1457997534"/>
                    </a:ext>
                  </a:extLst>
                </a:gridCol>
                <a:gridCol w="512034">
                  <a:extLst>
                    <a:ext uri="{9D8B030D-6E8A-4147-A177-3AD203B41FA5}">
                      <a16:colId xmlns:a16="http://schemas.microsoft.com/office/drawing/2014/main" val="3270478484"/>
                    </a:ext>
                  </a:extLst>
                </a:gridCol>
                <a:gridCol w="512034">
                  <a:extLst>
                    <a:ext uri="{9D8B030D-6E8A-4147-A177-3AD203B41FA5}">
                      <a16:colId xmlns:a16="http://schemas.microsoft.com/office/drawing/2014/main" val="730607155"/>
                    </a:ext>
                  </a:extLst>
                </a:gridCol>
                <a:gridCol w="512034">
                  <a:extLst>
                    <a:ext uri="{9D8B030D-6E8A-4147-A177-3AD203B41FA5}">
                      <a16:colId xmlns:a16="http://schemas.microsoft.com/office/drawing/2014/main" val="3046647333"/>
                    </a:ext>
                  </a:extLst>
                </a:gridCol>
                <a:gridCol w="512034">
                  <a:extLst>
                    <a:ext uri="{9D8B030D-6E8A-4147-A177-3AD203B41FA5}">
                      <a16:colId xmlns:a16="http://schemas.microsoft.com/office/drawing/2014/main" val="1650216257"/>
                    </a:ext>
                  </a:extLst>
                </a:gridCol>
                <a:gridCol w="512034">
                  <a:extLst>
                    <a:ext uri="{9D8B030D-6E8A-4147-A177-3AD203B41FA5}">
                      <a16:colId xmlns:a16="http://schemas.microsoft.com/office/drawing/2014/main" val="1944035916"/>
                    </a:ext>
                  </a:extLst>
                </a:gridCol>
              </a:tblGrid>
              <a:tr h="27245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MODEL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GEAR BOX</a:t>
                      </a:r>
                      <a:b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</a:b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VERSION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RPM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GEAR </a:t>
                      </a:r>
                      <a:b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</a:b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RATIO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FLOW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PRESSURE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POWER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06473"/>
                  </a:ext>
                </a:extLst>
              </a:tr>
              <a:tr h="23353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l/min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GPM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bar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psi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kW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Hp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540606"/>
                  </a:ext>
                </a:extLst>
              </a:tr>
              <a:tr h="223806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KX 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1095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3480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493828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01315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1,667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045517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2,048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45688"/>
                  </a:ext>
                </a:extLst>
              </a:tr>
              <a:tr h="223806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KX 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1095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3045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590798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84283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1,667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82631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2,048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183015"/>
                  </a:ext>
                </a:extLst>
              </a:tr>
              <a:tr h="223806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KX 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1095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2465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740705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013578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1,667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301779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2,048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860958"/>
                  </a:ext>
                </a:extLst>
              </a:tr>
              <a:tr h="223806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8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KX 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1095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344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01398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30364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1,667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506170"/>
                  </a:ext>
                </a:extLst>
              </a:tr>
              <a:tr h="22380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gency FB" panose="020B0503020202020204" pitchFamily="34" charset="0"/>
                        </a:rPr>
                        <a:t>2,048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696741"/>
                  </a:ext>
                </a:extLst>
              </a:tr>
            </a:tbl>
          </a:graphicData>
        </a:graphic>
      </p:graphicFrame>
      <p:sp>
        <p:nvSpPr>
          <p:cNvPr id="4" name="Ovale 3">
            <a:extLst>
              <a:ext uri="{FF2B5EF4-FFF2-40B4-BE49-F238E27FC236}">
                <a16:creationId xmlns:a16="http://schemas.microsoft.com/office/drawing/2014/main" id="{08DDE366-4F1C-0DA9-F645-6ED1E2EF56C9}"/>
              </a:ext>
            </a:extLst>
          </p:cNvPr>
          <p:cNvSpPr/>
          <p:nvPr/>
        </p:nvSpPr>
        <p:spPr>
          <a:xfrm>
            <a:off x="8216111" y="2872210"/>
            <a:ext cx="3890370" cy="3718604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8187FF5-899E-1EBD-A02A-0B4649B50E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90" y="3679668"/>
            <a:ext cx="2963769" cy="22066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606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3AA6E-4785-048D-E233-6E78E44D8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C4176E-60D2-E653-11D1-81514E139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F90D7F-2221-4981-E2BE-95047A535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FB4EE8F-E888-E0E0-BDB6-0A0463FD8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4E8B603-2270-E0B0-9E1A-FEF4E26CB3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845A2A9-9261-0935-A879-433604753C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47C7D49-F91B-A2B7-E5C0-17397F03D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AAE9C4D-0EDE-010B-C8B2-9C1C1E0061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5E33A29-CB86-0CDC-E952-0789B000E9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1518A033-4F5E-E10C-E535-7A21441645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810981EF-6AED-747A-B46F-E8A5BC0C7848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FEATURES AND  BENEFITS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C57E677-E731-3DD8-E123-BCF018412A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79A23AF1-A60A-07F8-2A18-4FB960B2F852}"/>
              </a:ext>
            </a:extLst>
          </p:cNvPr>
          <p:cNvSpPr/>
          <p:nvPr/>
        </p:nvSpPr>
        <p:spPr>
          <a:xfrm>
            <a:off x="8222219" y="76207"/>
            <a:ext cx="4004837" cy="3727461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4B6619B-BB19-E270-3C00-2D784A640C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14" y="702486"/>
            <a:ext cx="2963769" cy="21697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8FB50301-77F8-605B-2D55-256854DF6136}"/>
              </a:ext>
            </a:extLst>
          </p:cNvPr>
          <p:cNvSpPr/>
          <p:nvPr/>
        </p:nvSpPr>
        <p:spPr>
          <a:xfrm>
            <a:off x="8215452" y="2826328"/>
            <a:ext cx="4004838" cy="3807515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44FD676-28BD-CFDB-68B4-9AA8EBA20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90" y="3679668"/>
            <a:ext cx="2963769" cy="22066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E30F840-9F23-441C-7413-AB9539415F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22" y="2075002"/>
            <a:ext cx="4574624" cy="2987666"/>
          </a:xfrm>
          <a:prstGeom prst="rect">
            <a:avLst/>
          </a:prstGeom>
        </p:spPr>
      </p:pic>
      <p:sp>
        <p:nvSpPr>
          <p:cNvPr id="11" name="Sottotitolo 2">
            <a:extLst>
              <a:ext uri="{FF2B5EF4-FFF2-40B4-BE49-F238E27FC236}">
                <a16:creationId xmlns:a16="http://schemas.microsoft.com/office/drawing/2014/main" id="{F14C6593-2F02-065F-D3D1-11C6816B4043}"/>
              </a:ext>
            </a:extLst>
          </p:cNvPr>
          <p:cNvSpPr txBox="1">
            <a:spLocks/>
          </p:cNvSpPr>
          <p:nvPr/>
        </p:nvSpPr>
        <p:spPr>
          <a:xfrm>
            <a:off x="2368016" y="1335899"/>
            <a:ext cx="3245036" cy="739115"/>
          </a:xfrm>
          <a:prstGeom prst="rect">
            <a:avLst/>
          </a:prstGeom>
          <a:effectLst>
            <a:glow rad="711200">
              <a:srgbClr val="FF0000">
                <a:alpha val="0"/>
              </a:srgbClr>
            </a:glow>
          </a:effectLst>
          <a:scene3d>
            <a:camera prst="orthographicFront"/>
            <a:lightRig rig="threePt" dir="t"/>
          </a:scene3d>
          <a:sp3d prstMaterial="dkEdge"/>
        </p:spPr>
        <p:txBody>
          <a:bodyPr vert="horz" lIns="91440" tIns="45721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b="1" dirty="0">
              <a:solidFill>
                <a:srgbClr val="FF0000"/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b="1" dirty="0">
                <a:solidFill>
                  <a:srgbClr val="FF0000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LIGHTWEIGHT AND EFFICIENT</a:t>
            </a:r>
          </a:p>
          <a:p>
            <a:pPr algn="l">
              <a:lnSpc>
                <a:spcPct val="50000"/>
              </a:lnSpc>
            </a:pP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047D2CD-9CFD-124D-76A0-3E757B632A2B}"/>
              </a:ext>
            </a:extLst>
          </p:cNvPr>
          <p:cNvSpPr txBox="1"/>
          <p:nvPr/>
        </p:nvSpPr>
        <p:spPr>
          <a:xfrm>
            <a:off x="644773" y="5106006"/>
            <a:ext cx="669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WEIGHING JUST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168kg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, THIS </a:t>
            </a:r>
            <a:r>
              <a:rPr lang="en-US" sz="1600" b="1" dirty="0">
                <a:solidFill>
                  <a:srgbClr val="FFFF00"/>
                </a:solidFill>
                <a:latin typeface="Agency FB" panose="020B0503020202020204" pitchFamily="34" charset="0"/>
              </a:rPr>
              <a:t>INNOVATIVE QUINTUPLEX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 DESIGN BOASTS 120HP WHILE OFFERING A MINIMUM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40% WEIGHT REDUCTION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AS COMPARED TO OTHER STANDARD 100HP POWER FRAMES.</a:t>
            </a:r>
          </a:p>
        </p:txBody>
      </p:sp>
    </p:spTree>
    <p:extLst>
      <p:ext uri="{BB962C8B-B14F-4D97-AF65-F5344CB8AC3E}">
        <p14:creationId xmlns:p14="http://schemas.microsoft.com/office/powerpoint/2010/main" val="390615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FEFB8-B941-66A7-0FDA-C2430918A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73886DF-388B-1C09-E5C8-7DF4F3B82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F349D8-0404-1D86-8188-C30EB03AC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450F2DA-D094-A75C-5EBD-B1EE611FB2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1DAA36D-0B22-8C40-5F52-D7724DFF74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9790290-316E-DB51-677B-4D8D9C37E2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9F59DE5-DD9D-A283-94A0-312E46F72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7A8DF8F3-813E-2D8B-38D3-14B6E2C176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46102EC-3FC3-6AB9-15FC-3198AE5C4C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C31E3E15-72CE-8F5B-D2C9-087B92E45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26A2ECFE-BED4-82C7-8AC0-D912F6D55AC5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FEATURES AND  BENEFITS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EE43B56-7BF0-7FCE-7564-EA43562338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B9F5199B-8ED9-4151-67FF-E32D182004FA}"/>
              </a:ext>
            </a:extLst>
          </p:cNvPr>
          <p:cNvSpPr/>
          <p:nvPr/>
        </p:nvSpPr>
        <p:spPr>
          <a:xfrm>
            <a:off x="8222219" y="76207"/>
            <a:ext cx="4004837" cy="3727461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0C09C4E-933A-F4DB-5D1F-1E56BAAFE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14" y="702486"/>
            <a:ext cx="2963769" cy="21697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D86828EC-6834-E1CB-8E7E-E46C255D5C69}"/>
              </a:ext>
            </a:extLst>
          </p:cNvPr>
          <p:cNvSpPr/>
          <p:nvPr/>
        </p:nvSpPr>
        <p:spPr>
          <a:xfrm>
            <a:off x="8215452" y="2826328"/>
            <a:ext cx="4004838" cy="3807515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1EFB08D-D09B-7CE4-4865-2ADA95250F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90" y="3679668"/>
            <a:ext cx="2963769" cy="22066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1" name="Sottotitolo 2">
            <a:extLst>
              <a:ext uri="{FF2B5EF4-FFF2-40B4-BE49-F238E27FC236}">
                <a16:creationId xmlns:a16="http://schemas.microsoft.com/office/drawing/2014/main" id="{8467B23B-79B5-A04A-8281-BA04043D099C}"/>
              </a:ext>
            </a:extLst>
          </p:cNvPr>
          <p:cNvSpPr txBox="1">
            <a:spLocks/>
          </p:cNvSpPr>
          <p:nvPr/>
        </p:nvSpPr>
        <p:spPr>
          <a:xfrm>
            <a:off x="2693461" y="1368155"/>
            <a:ext cx="2458508" cy="739115"/>
          </a:xfrm>
          <a:prstGeom prst="rect">
            <a:avLst/>
          </a:prstGeom>
          <a:effectLst>
            <a:glow rad="711200">
              <a:srgbClr val="FF0000">
                <a:alpha val="0"/>
              </a:srgbClr>
            </a:glow>
          </a:effectLst>
          <a:scene3d>
            <a:camera prst="orthographicFront"/>
            <a:lightRig rig="threePt" dir="t"/>
          </a:scene3d>
          <a:sp3d prstMaterial="dkEdge"/>
        </p:spPr>
        <p:txBody>
          <a:bodyPr vert="horz" lIns="91440" tIns="45721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b="1" dirty="0">
              <a:solidFill>
                <a:srgbClr val="FF0000"/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b="1" dirty="0">
                <a:solidFill>
                  <a:srgbClr val="FF0000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MAXIMUM RELIABILITY</a:t>
            </a:r>
          </a:p>
          <a:p>
            <a:pPr algn="l">
              <a:lnSpc>
                <a:spcPct val="50000"/>
              </a:lnSpc>
            </a:pP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D6A1A86-ABBA-824D-4F03-B0216C12F22D}"/>
              </a:ext>
            </a:extLst>
          </p:cNvPr>
          <p:cNvSpPr txBox="1"/>
          <p:nvPr/>
        </p:nvSpPr>
        <p:spPr>
          <a:xfrm>
            <a:off x="576954" y="4730080"/>
            <a:ext cx="6691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THE </a:t>
            </a:r>
            <a:r>
              <a:rPr lang="en-US" sz="1600" b="1" dirty="0">
                <a:solidFill>
                  <a:srgbClr val="FFFF00"/>
                </a:solidFill>
                <a:latin typeface="Agency FB" panose="020B0503020202020204" pitchFamily="34" charset="0"/>
              </a:rPr>
              <a:t>NEW CRANKSHAFT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IS DESIGNED USING TODAY’S MODERN STANDARDS WHILE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BEING STRONGLY SUPPORTED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BY A SERIES OF INDUSTRIAL ROLLER BEARINGS AND JOURNALS.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3096B45-B2B8-A1E5-6882-F5713A301C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78" y="2215437"/>
            <a:ext cx="4148476" cy="241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1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4E55C-18F4-8982-1E64-92C48CBF6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03ECDA-3B0C-691E-E53E-14E10BFF2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6CB436-8BD9-4BED-EB40-A34941BAC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F020280-F1B7-5EB7-F28E-932F6E731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7BF25A8-E639-D69F-87E0-AA7A9EFD9E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D0E4108-A4EB-BFE6-10CF-5337B5654C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FB93428-595D-961B-F964-DD696C70C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269EBB3-BBE6-170A-A0E2-584C2281A5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EC1C13A-7766-6DE7-F7D2-14B15B6183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11FED88E-9559-D6BD-63F0-DB3362DA8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C96E93AD-3C0A-4226-A49A-B4466406E518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FEATURES AND  BENEFITS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0BDB68E-391E-C023-F4E8-95E4EA8CA0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B83E17ED-D801-D5F4-C923-29DC9066BBDD}"/>
              </a:ext>
            </a:extLst>
          </p:cNvPr>
          <p:cNvSpPr/>
          <p:nvPr/>
        </p:nvSpPr>
        <p:spPr>
          <a:xfrm>
            <a:off x="8222219" y="76207"/>
            <a:ext cx="4004837" cy="3727461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D86F65B-75A7-1E95-0664-3517A582D8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14" y="702486"/>
            <a:ext cx="2963769" cy="21697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6E8B6FDC-C5AD-2B31-E078-595E98D64D6C}"/>
              </a:ext>
            </a:extLst>
          </p:cNvPr>
          <p:cNvSpPr/>
          <p:nvPr/>
        </p:nvSpPr>
        <p:spPr>
          <a:xfrm>
            <a:off x="8215452" y="2826328"/>
            <a:ext cx="4004838" cy="3807515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A99E603-54B7-6AEE-8628-3C11674759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90" y="3679668"/>
            <a:ext cx="2963769" cy="22066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1" name="Sottotitolo 2">
            <a:extLst>
              <a:ext uri="{FF2B5EF4-FFF2-40B4-BE49-F238E27FC236}">
                <a16:creationId xmlns:a16="http://schemas.microsoft.com/office/drawing/2014/main" id="{92FA2E87-8BC2-30A7-A928-92CB609A9AD5}"/>
              </a:ext>
            </a:extLst>
          </p:cNvPr>
          <p:cNvSpPr txBox="1">
            <a:spLocks/>
          </p:cNvSpPr>
          <p:nvPr/>
        </p:nvSpPr>
        <p:spPr>
          <a:xfrm>
            <a:off x="2096433" y="1232295"/>
            <a:ext cx="3999570" cy="739115"/>
          </a:xfrm>
          <a:prstGeom prst="rect">
            <a:avLst/>
          </a:prstGeom>
          <a:effectLst>
            <a:glow rad="711200">
              <a:srgbClr val="FF0000">
                <a:alpha val="0"/>
              </a:srgbClr>
            </a:glow>
          </a:effectLst>
          <a:scene3d>
            <a:camera prst="orthographicFront"/>
            <a:lightRig rig="threePt" dir="t"/>
          </a:scene3d>
          <a:sp3d prstMaterial="dkEdge"/>
        </p:spPr>
        <p:txBody>
          <a:bodyPr vert="horz" lIns="91440" tIns="45721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b="1" dirty="0">
              <a:solidFill>
                <a:srgbClr val="FF0000"/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b="1" dirty="0">
                <a:solidFill>
                  <a:srgbClr val="FF0000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DURABILITY IN ADVERSE CONDITIONS</a:t>
            </a:r>
          </a:p>
          <a:p>
            <a:pPr algn="l">
              <a:lnSpc>
                <a:spcPct val="50000"/>
              </a:lnSpc>
            </a:pP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DC73FA0-C323-37D5-796E-48B7107B56BC}"/>
              </a:ext>
            </a:extLst>
          </p:cNvPr>
          <p:cNvSpPr txBox="1"/>
          <p:nvPr/>
        </p:nvSpPr>
        <p:spPr>
          <a:xfrm>
            <a:off x="826875" y="4608458"/>
            <a:ext cx="644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THE CAST IRON HEAD FEATURES OUR PROPRIETARY HR TREATMENT FOR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INCREASED CORROSION RESISTANCE</a:t>
            </a:r>
            <a:r>
              <a:rPr lang="en-US" sz="1600" dirty="0">
                <a:solidFill>
                  <a:srgbClr val="FF0000"/>
                </a:solidFill>
                <a:latin typeface="Agency FB" panose="020B0503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WHILE THE STEEL CYLINDERS AND SOLID CERAMIC PLUNGERS ARE THE FOUNDATION FOR A </a:t>
            </a:r>
            <a:r>
              <a:rPr lang="en-US" sz="1600" b="1" dirty="0">
                <a:solidFill>
                  <a:srgbClr val="FFFF00"/>
                </a:solidFill>
                <a:latin typeface="Agency FB" panose="020B0503020202020204" pitchFamily="34" charset="0"/>
              </a:rPr>
              <a:t>SUPERIOR FLUID END DESIGN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.</a:t>
            </a:r>
          </a:p>
          <a:p>
            <a:pPr algn="just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SUCTION AND DELIVERY VALVES WITH SPHERICAL CONTACT AND GUIDE SYSTEM ARE EQUIPPED WITH </a:t>
            </a:r>
          </a:p>
          <a:p>
            <a:pPr algn="just"/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ANTI-ABRASION RING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WHICH EXTENDS THEIR LIFE AND REDUCES THE PUMP’S OPERATING NOISE.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D44A147-42D9-27FF-8F52-1133E609C9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57" y="1977819"/>
            <a:ext cx="2838002" cy="2451710"/>
          </a:xfrm>
          <a:prstGeom prst="rect">
            <a:avLst/>
          </a:prstGeom>
        </p:spPr>
      </p:pic>
      <p:sp>
        <p:nvSpPr>
          <p:cNvPr id="21" name="Ovale 20">
            <a:extLst>
              <a:ext uri="{FF2B5EF4-FFF2-40B4-BE49-F238E27FC236}">
                <a16:creationId xmlns:a16="http://schemas.microsoft.com/office/drawing/2014/main" id="{D47F3E75-8122-AC90-2450-4A4C408E9C2C}"/>
              </a:ext>
            </a:extLst>
          </p:cNvPr>
          <p:cNvSpPr/>
          <p:nvPr/>
        </p:nvSpPr>
        <p:spPr>
          <a:xfrm>
            <a:off x="4246386" y="1971208"/>
            <a:ext cx="2618366" cy="2416521"/>
          </a:xfrm>
          <a:prstGeom prst="ellipse">
            <a:avLst/>
          </a:prstGeom>
          <a:solidFill>
            <a:srgbClr val="FFFF00"/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0D08F95-D86A-C520-40DF-B81CF624E4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19" y="2277859"/>
            <a:ext cx="1442527" cy="167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4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A1443-465C-F308-4E0D-162E27D4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0F9C7D-7CBC-C8C7-31F0-EF48DABBA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2BDEBB-6B7E-4AAD-DEA6-1A2029DF6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B40BB00-B018-0E75-B88C-A62C18F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444E3EF-A13B-9801-454E-A4AFF008BE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A61B428-B4EB-1011-C81F-F249B0C487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A5B4599-EDFD-A3E2-B00C-1E33FD358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A64AF13-F6B7-ED92-90DC-17E33EE676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D669F95-E5C4-F9E3-800F-E3C30F204E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CB42F23B-7F12-B56D-398B-9B1914D1D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AB6128C6-55A3-74F3-1EF6-E889B9BF5402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FEATURES AND  BENEFITS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A4809D-6147-289C-A970-93EAD79408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71479B45-8423-F80C-BAEC-61DD0DF9D449}"/>
              </a:ext>
            </a:extLst>
          </p:cNvPr>
          <p:cNvSpPr/>
          <p:nvPr/>
        </p:nvSpPr>
        <p:spPr>
          <a:xfrm>
            <a:off x="8222219" y="76207"/>
            <a:ext cx="4004837" cy="3727461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3764E03-B379-6559-00A3-D213DA997B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14" y="702486"/>
            <a:ext cx="2963769" cy="21697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56E82C1C-5BB6-93E7-DDFE-A7C59159E59C}"/>
              </a:ext>
            </a:extLst>
          </p:cNvPr>
          <p:cNvSpPr/>
          <p:nvPr/>
        </p:nvSpPr>
        <p:spPr>
          <a:xfrm>
            <a:off x="8215452" y="2826328"/>
            <a:ext cx="4004838" cy="3807515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FB4F9BB-7EC7-410A-D519-D205515AFB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90" y="3679668"/>
            <a:ext cx="2963769" cy="22066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1" name="Sottotitolo 2">
            <a:extLst>
              <a:ext uri="{FF2B5EF4-FFF2-40B4-BE49-F238E27FC236}">
                <a16:creationId xmlns:a16="http://schemas.microsoft.com/office/drawing/2014/main" id="{6A2DC379-C4D7-E5AC-C506-E2275DB8F599}"/>
              </a:ext>
            </a:extLst>
          </p:cNvPr>
          <p:cNvSpPr txBox="1">
            <a:spLocks/>
          </p:cNvSpPr>
          <p:nvPr/>
        </p:nvSpPr>
        <p:spPr>
          <a:xfrm>
            <a:off x="2879451" y="898287"/>
            <a:ext cx="2569838" cy="739115"/>
          </a:xfrm>
          <a:prstGeom prst="rect">
            <a:avLst/>
          </a:prstGeom>
          <a:effectLst>
            <a:glow rad="711200">
              <a:srgbClr val="FF0000">
                <a:alpha val="0"/>
              </a:srgbClr>
            </a:glow>
          </a:effectLst>
          <a:scene3d>
            <a:camera prst="orthographicFront"/>
            <a:lightRig rig="threePt" dir="t"/>
          </a:scene3d>
          <a:sp3d prstMaterial="dkEdge"/>
        </p:spPr>
        <p:txBody>
          <a:bodyPr vert="horz" lIns="91440" tIns="45721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b="1" dirty="0">
              <a:solidFill>
                <a:srgbClr val="FF0000"/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b="1" dirty="0">
                <a:solidFill>
                  <a:srgbClr val="FF0000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EASE OF MAINTANENCE</a:t>
            </a:r>
          </a:p>
          <a:p>
            <a:pPr algn="l">
              <a:lnSpc>
                <a:spcPct val="50000"/>
              </a:lnSpc>
            </a:pP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D39989B-DD22-975D-E7FF-70BC281F8F21}"/>
              </a:ext>
            </a:extLst>
          </p:cNvPr>
          <p:cNvSpPr txBox="1"/>
          <p:nvPr/>
        </p:nvSpPr>
        <p:spPr>
          <a:xfrm>
            <a:off x="698915" y="4440972"/>
            <a:ext cx="48546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PRIMARY COMPONENTS AND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WEAR PARTS ARE SHARED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 WITH OUR OTHER PROVEN DESIGNS (KF/KS SERIES) TO ENSURE FAMILIARITY AND CONSISTENT SUPPLY OF RAPLACEMENT PARTS. THE INTERGRATED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PRIMING/DRAIN VALVES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ALLOW FOR QUICK PRIMING AND WINTERIZATION. </a:t>
            </a:r>
            <a:r>
              <a:rPr lang="en-US" sz="1600" b="1" dirty="0">
                <a:solidFill>
                  <a:srgbClr val="FFFF00"/>
                </a:solidFill>
                <a:latin typeface="Agency FB" panose="020B0503020202020204" pitchFamily="34" charset="0"/>
              </a:rPr>
              <a:t>RUN DRY “R” SEALS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OPTION AVAILABLE*.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66C7B093-C2FB-DAA9-881C-85588DDB92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721" y="1464677"/>
            <a:ext cx="4669298" cy="2960001"/>
          </a:xfrm>
          <a:prstGeom prst="rect">
            <a:avLst/>
          </a:prstGeom>
        </p:spPr>
      </p:pic>
      <p:pic>
        <p:nvPicPr>
          <p:cNvPr id="22" name="Immagine 21" descr="Immagine che contiene cerchio, argento, lente, altoparlante&#10;&#10;Il contenuto generato dall'IA potrebbe non essere corretto.">
            <a:extLst>
              <a:ext uri="{FF2B5EF4-FFF2-40B4-BE49-F238E27FC236}">
                <a16:creationId xmlns:a16="http://schemas.microsoft.com/office/drawing/2014/main" id="{4E1DDE04-5908-9B9B-33D0-A6A90A9B40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46" y="4440975"/>
            <a:ext cx="723445" cy="754470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6E02E3A-15B7-C3C9-4442-85F65C49B0C8}"/>
              </a:ext>
            </a:extLst>
          </p:cNvPr>
          <p:cNvSpPr txBox="1"/>
          <p:nvPr/>
        </p:nvSpPr>
        <p:spPr>
          <a:xfrm>
            <a:off x="5618324" y="5335853"/>
            <a:ext cx="1936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*RUN DRY SEALS OPTIONAL </a:t>
            </a:r>
          </a:p>
          <a:p>
            <a:pPr algn="just"/>
            <a:r>
              <a:rPr lang="en-US" sz="1200" b="1" dirty="0">
                <a:solidFill>
                  <a:schemeClr val="bg1"/>
                </a:solidFill>
                <a:latin typeface="Agency FB" panose="020B0503020202020204" pitchFamily="34" charset="0"/>
              </a:rPr>
              <a:t>85°C WATER TEMPERATURE</a:t>
            </a:r>
          </a:p>
          <a:p>
            <a:pPr algn="just"/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KEVLAR/TEFLON material</a:t>
            </a:r>
          </a:p>
          <a:p>
            <a:pPr algn="just"/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STUFFING BOX SEALS</a:t>
            </a:r>
          </a:p>
          <a:p>
            <a:pPr algn="just"/>
            <a:r>
              <a:rPr lang="en-US" sz="1200" dirty="0">
                <a:solidFill>
                  <a:schemeClr val="bg1"/>
                </a:solidFill>
                <a:latin typeface="Agency FB" panose="020B0503020202020204" pitchFamily="34" charset="0"/>
              </a:rPr>
              <a:t>200 mic. SOLID PARTICLES ALLOWED</a:t>
            </a:r>
            <a:endParaRPr lang="it-IT" sz="1799" dirty="0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27055CA-D255-F493-32BF-1612FD65840D}"/>
              </a:ext>
            </a:extLst>
          </p:cNvPr>
          <p:cNvSpPr/>
          <p:nvPr/>
        </p:nvSpPr>
        <p:spPr>
          <a:xfrm rot="5400000">
            <a:off x="5649415" y="4463141"/>
            <a:ext cx="1852907" cy="180857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/>
          </a:p>
        </p:txBody>
      </p:sp>
      <p:pic>
        <p:nvPicPr>
          <p:cNvPr id="26" name="Immagine 25" descr="Immagine che contiene cerchio, lampadina, luce, notte&#10;&#10;Il contenuto generato dall'IA potrebbe non essere corretto.">
            <a:extLst>
              <a:ext uri="{FF2B5EF4-FFF2-40B4-BE49-F238E27FC236}">
                <a16:creationId xmlns:a16="http://schemas.microsoft.com/office/drawing/2014/main" id="{41F22BC9-3FB5-5BA0-C7CB-ABB4DEAB1E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9638">
            <a:off x="6132424" y="4929781"/>
            <a:ext cx="908762" cy="58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2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4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B77B2-9A14-812C-D53D-09CA26416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0AF8D07-0FD2-4164-E28C-83ACCFA66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C09FDDD-16DD-61F2-718B-C16180E37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AC815D5-97EF-6D78-E619-6FD6586AC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3AA4A9C3-86F3-CB5D-A9E3-5A3C42B790B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6E7D5CB-C30C-87E2-86FB-731AE1B25E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938CC04-862B-F533-6543-BFC06B79E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6272C28-3577-BA2B-C262-159620CC6C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35CE99A-CCAA-5B52-B266-B764EF45AF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3F87AA16-E911-312E-2307-F8B21D280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A49C0C88-6C19-1D8B-01BD-9F1C66272F4F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FEATURES AND  BENEFITS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765DA0-928B-9191-2B54-6420A51B33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8A54C3DB-A104-6F71-81BD-B99AFDBF486B}"/>
              </a:ext>
            </a:extLst>
          </p:cNvPr>
          <p:cNvSpPr/>
          <p:nvPr/>
        </p:nvSpPr>
        <p:spPr>
          <a:xfrm>
            <a:off x="8222219" y="76207"/>
            <a:ext cx="4004837" cy="3727461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71CF5BE-55E6-9872-BB9A-3E5F23A6B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14" y="702486"/>
            <a:ext cx="2963769" cy="21697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37BADB71-B23F-882F-5103-3514D9DBD166}"/>
              </a:ext>
            </a:extLst>
          </p:cNvPr>
          <p:cNvSpPr/>
          <p:nvPr/>
        </p:nvSpPr>
        <p:spPr>
          <a:xfrm>
            <a:off x="8215452" y="2826328"/>
            <a:ext cx="4004838" cy="3807515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9A10DC7-22AB-896B-375C-CB841D3E5A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90" y="3679668"/>
            <a:ext cx="2963769" cy="22066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1" name="Sottotitolo 2">
            <a:extLst>
              <a:ext uri="{FF2B5EF4-FFF2-40B4-BE49-F238E27FC236}">
                <a16:creationId xmlns:a16="http://schemas.microsoft.com/office/drawing/2014/main" id="{12CE5F53-9A41-A2FC-2D8E-C37D87AD71E1}"/>
              </a:ext>
            </a:extLst>
          </p:cNvPr>
          <p:cNvSpPr txBox="1">
            <a:spLocks/>
          </p:cNvSpPr>
          <p:nvPr/>
        </p:nvSpPr>
        <p:spPr>
          <a:xfrm>
            <a:off x="2288237" y="1382406"/>
            <a:ext cx="3712514" cy="739115"/>
          </a:xfrm>
          <a:prstGeom prst="rect">
            <a:avLst/>
          </a:prstGeom>
          <a:effectLst>
            <a:glow rad="711200">
              <a:srgbClr val="FF0000">
                <a:alpha val="0"/>
              </a:srgbClr>
            </a:glow>
          </a:effectLst>
          <a:scene3d>
            <a:camera prst="orthographicFront"/>
            <a:lightRig rig="threePt" dir="t"/>
          </a:scene3d>
          <a:sp3d prstMaterial="dkEdge"/>
        </p:spPr>
        <p:txBody>
          <a:bodyPr vert="horz" lIns="91440" tIns="45721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b="1" dirty="0">
              <a:solidFill>
                <a:srgbClr val="FF0000"/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b="1" dirty="0">
                <a:solidFill>
                  <a:srgbClr val="FF0000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VERSATILITY/EASY INSTALLATION</a:t>
            </a:r>
          </a:p>
          <a:p>
            <a:pPr algn="l">
              <a:lnSpc>
                <a:spcPct val="50000"/>
              </a:lnSpc>
            </a:pP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06E3727-D3E6-8833-E5B0-A822037C4687}"/>
              </a:ext>
            </a:extLst>
          </p:cNvPr>
          <p:cNvSpPr txBox="1"/>
          <p:nvPr/>
        </p:nvSpPr>
        <p:spPr>
          <a:xfrm>
            <a:off x="947510" y="3929772"/>
            <a:ext cx="59504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THE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SIMMETRICAL CRANKCASE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ALLOWS FOR EASY LEFT TO RIGHT CONVERSION WITH AN OPTIONAL </a:t>
            </a:r>
            <a:r>
              <a:rPr lang="en-US" sz="1600" b="1" dirty="0">
                <a:solidFill>
                  <a:srgbClr val="FFFF00"/>
                </a:solidFill>
                <a:latin typeface="Agency FB" panose="020B0503020202020204" pitchFamily="34" charset="0"/>
              </a:rPr>
              <a:t>3 RATIO GEARBOX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THAT CAN BE MOUNTED IN FOUR DIFFERENT POSITIONS.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 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                    HYDRAULIC DRIVE 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OPTIONS WILL BE AVAILABLE SOON.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24CAFEDF-33C8-4C36-23E8-165A961D70B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04549" y="2007044"/>
            <a:ext cx="2990562" cy="1730334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sp>
        <p:nvSpPr>
          <p:cNvPr id="30" name="Ovale 29">
            <a:extLst>
              <a:ext uri="{FF2B5EF4-FFF2-40B4-BE49-F238E27FC236}">
                <a16:creationId xmlns:a16="http://schemas.microsoft.com/office/drawing/2014/main" id="{9DF8C050-D6C9-3DA9-088C-875DFC1E72BD}"/>
              </a:ext>
            </a:extLst>
          </p:cNvPr>
          <p:cNvSpPr/>
          <p:nvPr/>
        </p:nvSpPr>
        <p:spPr>
          <a:xfrm>
            <a:off x="5104838" y="4106843"/>
            <a:ext cx="2618366" cy="2416521"/>
          </a:xfrm>
          <a:prstGeom prst="ellipse">
            <a:avLst/>
          </a:prstGeom>
          <a:solidFill>
            <a:srgbClr val="FFFF00"/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7BCF9487-D4F6-0ED9-0DA5-8D249BB125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583" y="4776604"/>
            <a:ext cx="1565844" cy="116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7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43103-51BF-E8C6-F057-5CABE219F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42302B0-AA06-F24F-9E99-07DEF1494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A3A6CD0-B768-3035-9572-8EF74461C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FD6748B-34BE-B96C-1480-882AEBC7B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CF66FC23-5B71-5B7A-543D-BF899D7383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36D3BDC-EE42-2ECB-1C7E-147EA1F7DB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E0EAC16-D5E0-7D57-518F-A8360E8D6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170FFD8-1711-E222-722B-4A91565A4E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6A8FA89-C54D-682A-D392-DC834CCE8C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EB546265-0734-45C8-2DC0-ABAC3BE9F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8790D46D-2B98-6C76-CB65-017D2AF7DAAB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FEATURES AND  BENEFITS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25A590-8A34-C24F-3E3F-250DD533E8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Ovale 2">
            <a:extLst>
              <a:ext uri="{FF2B5EF4-FFF2-40B4-BE49-F238E27FC236}">
                <a16:creationId xmlns:a16="http://schemas.microsoft.com/office/drawing/2014/main" id="{B06C573E-85F7-F9AC-00F2-7EA558036985}"/>
              </a:ext>
            </a:extLst>
          </p:cNvPr>
          <p:cNvSpPr/>
          <p:nvPr/>
        </p:nvSpPr>
        <p:spPr>
          <a:xfrm>
            <a:off x="8222219" y="76207"/>
            <a:ext cx="4004837" cy="3727461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26E4E26-1C98-EF50-C12F-2911F33B57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14" y="702486"/>
            <a:ext cx="2963769" cy="21697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4FACF36D-E5EE-092A-FB5F-9C1BEC41160D}"/>
              </a:ext>
            </a:extLst>
          </p:cNvPr>
          <p:cNvSpPr/>
          <p:nvPr/>
        </p:nvSpPr>
        <p:spPr>
          <a:xfrm>
            <a:off x="8215452" y="2826328"/>
            <a:ext cx="4004838" cy="3807515"/>
          </a:xfrm>
          <a:prstGeom prst="ellipse">
            <a:avLst/>
          </a:prstGeom>
          <a:solidFill>
            <a:schemeClr val="bg1">
              <a:lumMod val="75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799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76A48C7-29D2-A551-AFA7-660F8D615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90" y="3679668"/>
            <a:ext cx="2963769" cy="22066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1" name="Sottotitolo 2">
            <a:extLst>
              <a:ext uri="{FF2B5EF4-FFF2-40B4-BE49-F238E27FC236}">
                <a16:creationId xmlns:a16="http://schemas.microsoft.com/office/drawing/2014/main" id="{7111CEBD-1740-8814-AB26-9AB1E9B6664B}"/>
              </a:ext>
            </a:extLst>
          </p:cNvPr>
          <p:cNvSpPr txBox="1">
            <a:spLocks/>
          </p:cNvSpPr>
          <p:nvPr/>
        </p:nvSpPr>
        <p:spPr>
          <a:xfrm>
            <a:off x="2761615" y="982938"/>
            <a:ext cx="2283766" cy="739115"/>
          </a:xfrm>
          <a:prstGeom prst="rect">
            <a:avLst/>
          </a:prstGeom>
          <a:effectLst>
            <a:glow rad="711200">
              <a:srgbClr val="FF0000">
                <a:alpha val="0"/>
              </a:srgbClr>
            </a:glow>
          </a:effectLst>
          <a:scene3d>
            <a:camera prst="orthographicFront"/>
            <a:lightRig rig="threePt" dir="t"/>
          </a:scene3d>
          <a:sp3d prstMaterial="dkEdge"/>
        </p:spPr>
        <p:txBody>
          <a:bodyPr vert="horz" lIns="91440" tIns="45721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b="1" dirty="0">
              <a:solidFill>
                <a:srgbClr val="FF0000"/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b="1" dirty="0">
                <a:solidFill>
                  <a:srgbClr val="FF0000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SMOOTH OPERATION</a:t>
            </a:r>
          </a:p>
          <a:p>
            <a:pPr algn="l">
              <a:lnSpc>
                <a:spcPct val="50000"/>
              </a:lnSpc>
            </a:pPr>
            <a:endParaRPr lang="it-IT" b="1" i="1" dirty="0">
              <a:solidFill>
                <a:schemeClr val="tx1">
                  <a:lumMod val="50000"/>
                  <a:lumOff val="50000"/>
                </a:schemeClr>
              </a:solidFill>
              <a:effectLst>
                <a:glow rad="139700">
                  <a:srgbClr val="FF0000">
                    <a:alpha val="40000"/>
                  </a:srgbClr>
                </a:glow>
              </a:effectLst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BBA9F2E-B066-120D-E9E0-678E74BF2C30}"/>
              </a:ext>
            </a:extLst>
          </p:cNvPr>
          <p:cNvSpPr txBox="1"/>
          <p:nvPr/>
        </p:nvSpPr>
        <p:spPr>
          <a:xfrm>
            <a:off x="1507087" y="4988182"/>
            <a:ext cx="4792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COMPARED TO THE MORE COMMONLY USED THREE-PISTON CONFIGURATION, THE LEVEL OF </a:t>
            </a:r>
            <a:r>
              <a:rPr lang="en-US" sz="1600" b="1" dirty="0">
                <a:solidFill>
                  <a:srgbClr val="FF0000"/>
                </a:solidFill>
                <a:latin typeface="Agency FB" panose="020B0503020202020204" pitchFamily="34" charset="0"/>
              </a:rPr>
              <a:t>PULSATION IS SIGNIFICANTLY LOWER</a:t>
            </a:r>
            <a:r>
              <a:rPr lang="en-US" sz="1600" dirty="0">
                <a:solidFill>
                  <a:schemeClr val="bg1"/>
                </a:solidFill>
                <a:latin typeface="Agency FB" panose="020B0503020202020204" pitchFamily="34" charset="0"/>
              </a:rPr>
              <a:t>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7DBF3CD-D031-149F-9BD1-9F177E1CE7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89" y="1660192"/>
            <a:ext cx="7063616" cy="3205561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66955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E4387-19E7-B79D-EA43-FE14D5D5D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74FF969-568C-02A9-4302-2780FBC18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E73773-E655-D72F-7396-654DAE53D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B61F283-41E6-236E-4105-74DF4E24B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2794BA5-2378-7261-64B6-AD4E33B83F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B8FA243-7B2B-7350-883D-51FCD2850E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3C3DB8F-CA51-4300-F58D-0DA94A1FD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3B22231-7175-436D-4A8C-0FBFEC7E81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946D235-4CA1-2DB0-1904-FF7DA3BEF4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34E854E7-3AA1-D1F5-97DE-4D6C856DE4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E3AD1CAE-47B9-75F6-9EE0-68C50FFEA0FE}"/>
              </a:ext>
            </a:extLst>
          </p:cNvPr>
          <p:cNvSpPr txBox="1">
            <a:spLocks/>
          </p:cNvSpPr>
          <p:nvPr/>
        </p:nvSpPr>
        <p:spPr>
          <a:xfrm>
            <a:off x="142515" y="79057"/>
            <a:ext cx="3496798" cy="991947"/>
          </a:xfrm>
          <a:prstGeom prst="rect">
            <a:avLst/>
          </a:prstGeom>
        </p:spPr>
        <p:txBody>
          <a:bodyPr vert="horz" lIns="91440" tIns="45721" rIns="91440" bIns="45721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32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4400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4400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  <a:p>
            <a:pPr algn="l">
              <a:lnSpc>
                <a:spcPct val="50000"/>
              </a:lnSpc>
            </a:pPr>
            <a:r>
              <a:rPr lang="it-IT" sz="2202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OVERALL DIMENSIONS</a:t>
            </a:r>
          </a:p>
          <a:p>
            <a:pPr algn="l">
              <a:lnSpc>
                <a:spcPct val="50000"/>
              </a:lnSpc>
            </a:pPr>
            <a:endParaRPr lang="it-IT" sz="4400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BA67A30-E128-23D7-4BEB-5CCFE103DC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C13F1CB4-8B4F-04C7-2426-E375D1A049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731" y="1446494"/>
            <a:ext cx="10326542" cy="3772426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50298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97F36-A195-DEBA-2BCD-EC9F4AA3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A6E190-0E6B-9A98-7E5D-511414F72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8AF19A-B22F-7A56-12E6-F5204370D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4B8FFA1-6FF1-456F-F5DE-AEA00BB0D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F9741EA-2D2F-DBB7-323E-66DF4C1809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27401B8-F8D8-D9EE-AC5A-FD0976746B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202135E-65DB-F70E-3CAA-2F9F8203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7178314-A99D-C19B-5BD6-5EE9843E8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F29C37C-27EA-60A7-C41F-C34883BE1B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7" name="Immagine 6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F5E3DA70-137E-B5B8-9385-CB8216FF9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516" y="6162145"/>
            <a:ext cx="2073264" cy="487826"/>
          </a:xfrm>
          <a:prstGeom prst="rect">
            <a:avLst/>
          </a:prstGeom>
        </p:spPr>
      </p:pic>
      <p:sp>
        <p:nvSpPr>
          <p:cNvPr id="23" name="Sottotitolo 2">
            <a:extLst>
              <a:ext uri="{FF2B5EF4-FFF2-40B4-BE49-F238E27FC236}">
                <a16:creationId xmlns:a16="http://schemas.microsoft.com/office/drawing/2014/main" id="{89C1AB24-5845-1BFC-8816-B8E43E250B44}"/>
              </a:ext>
            </a:extLst>
          </p:cNvPr>
          <p:cNvSpPr txBox="1">
            <a:spLocks/>
          </p:cNvSpPr>
          <p:nvPr/>
        </p:nvSpPr>
        <p:spPr>
          <a:xfrm>
            <a:off x="1873027" y="1424800"/>
            <a:ext cx="4099376" cy="99587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softEdge rad="12700"/>
          </a:effectLst>
        </p:spPr>
        <p:txBody>
          <a:bodyPr vert="horz" lIns="91440" tIns="0" rIns="91440" bIns="4572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endParaRPr lang="it-IT" sz="4000" b="1" dirty="0">
              <a:solidFill>
                <a:schemeClr val="bg1"/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l">
              <a:lnSpc>
                <a:spcPct val="50000"/>
              </a:lnSpc>
            </a:pPr>
            <a:r>
              <a:rPr lang="it-IT" sz="5401" b="1" dirty="0">
                <a:solidFill>
                  <a:srgbClr val="FFFF00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NEW</a:t>
            </a:r>
            <a:r>
              <a:rPr lang="it-IT" sz="5401" b="1" dirty="0">
                <a:solidFill>
                  <a:schemeClr val="bg1"/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 KX SERIES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B0AECA7-8DCF-B2AC-0EDC-8FF620E09C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11068204" y="5791208"/>
            <a:ext cx="981289" cy="99060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E0FC93C-B5A3-7688-F17E-0A64309C8764}"/>
              </a:ext>
            </a:extLst>
          </p:cNvPr>
          <p:cNvSpPr txBox="1"/>
          <p:nvPr/>
        </p:nvSpPr>
        <p:spPr>
          <a:xfrm>
            <a:off x="1873028" y="2377553"/>
            <a:ext cx="6210300" cy="294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</a:pPr>
            <a:r>
              <a:rPr lang="it-IT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FUTURE OF SEWER JETTING STARTS NOW!!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45B0434-B54A-9AE3-B20B-64CA1212C3B0}"/>
              </a:ext>
            </a:extLst>
          </p:cNvPr>
          <p:cNvSpPr txBox="1"/>
          <p:nvPr/>
        </p:nvSpPr>
        <p:spPr>
          <a:xfrm>
            <a:off x="1941372" y="4841327"/>
            <a:ext cx="6210300" cy="211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</a:pPr>
            <a:r>
              <a:rPr lang="it-IT" sz="1399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GET IN TOUCH WITH OUR SALES TEAM  </a:t>
            </a:r>
            <a:r>
              <a:rPr lang="it-IT" sz="1399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INFO@INTERPUMPGROUP.IT</a:t>
            </a:r>
          </a:p>
        </p:txBody>
      </p:sp>
    </p:spTree>
    <p:extLst>
      <p:ext uri="{BB962C8B-B14F-4D97-AF65-F5344CB8AC3E}">
        <p14:creationId xmlns:p14="http://schemas.microsoft.com/office/powerpoint/2010/main" val="313778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C4EE9-3AF8-B00A-1A9B-734EF70D3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C8FD9F1-3E8E-DEDB-09DB-A92589019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B3FF06-62D3-2CC8-2DEB-A695E0A8C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F523FAC-81BF-219F-1C55-B1B5EC9F2D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3F851A2-F7E9-391C-B55B-27E7A3F94D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2188E68-64AB-7CB3-FDAD-F1355E0F6A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9795F5E-7693-03A4-934A-0F0C38B9B3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529D1DA-CCB9-C6D9-E179-E517B64ABF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59D784C8-84A9-D365-5480-0A0C971D46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801" dirty="0"/>
              </a:p>
            </p:txBody>
          </p:sp>
        </p:grp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F61862D8-81B1-6D31-D9B8-8020A30A0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96"/>
          <a:stretch>
            <a:fillRect/>
          </a:stretch>
        </p:blipFill>
        <p:spPr>
          <a:xfrm>
            <a:off x="5658643" y="2372866"/>
            <a:ext cx="874718" cy="88301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E6BB8D3-ECEB-9E5F-CECD-38E0CFA01BA9}"/>
              </a:ext>
            </a:extLst>
          </p:cNvPr>
          <p:cNvSpPr txBox="1"/>
          <p:nvPr/>
        </p:nvSpPr>
        <p:spPr>
          <a:xfrm>
            <a:off x="1941378" y="4841317"/>
            <a:ext cx="1789385" cy="317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</a:pPr>
            <a:endParaRPr lang="it-IT" sz="1399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>
              <a:lnSpc>
                <a:spcPct val="50000"/>
              </a:lnSpc>
            </a:pPr>
            <a:endParaRPr lang="it-IT" sz="1399" b="1" i="1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2" name="Immagine 1" descr="Immagine che contiene testo, Carattere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3C11D7B9-2B4E-0249-1136-01FD05535F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9292" y="2572786"/>
            <a:ext cx="2241983" cy="52752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72F59F9-D2F9-9644-A577-318E7D3F125F}"/>
              </a:ext>
            </a:extLst>
          </p:cNvPr>
          <p:cNvSpPr txBox="1"/>
          <p:nvPr/>
        </p:nvSpPr>
        <p:spPr>
          <a:xfrm>
            <a:off x="118056" y="6631547"/>
            <a:ext cx="1823321" cy="210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</a:pPr>
            <a:r>
              <a:rPr lang="it-IT" sz="1399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WWW.PRATISSOLIPOMPE.IT</a:t>
            </a:r>
          </a:p>
        </p:txBody>
      </p:sp>
    </p:spTree>
    <p:extLst>
      <p:ext uri="{BB962C8B-B14F-4D97-AF65-F5344CB8AC3E}">
        <p14:creationId xmlns:p14="http://schemas.microsoft.com/office/powerpoint/2010/main" val="381944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8CB527B799C894A8DEBA8566D99AD76" ma:contentTypeVersion="12" ma:contentTypeDescription="Creare un nuovo documento." ma:contentTypeScope="" ma:versionID="e8f1f6725260585a9b8cad19a2170927">
  <xsd:schema xmlns:xsd="http://www.w3.org/2001/XMLSchema" xmlns:xs="http://www.w3.org/2001/XMLSchema" xmlns:p="http://schemas.microsoft.com/office/2006/metadata/properties" xmlns:ns2="364f1f22-dc61-4450-9ec1-85f2a92bb366" xmlns:ns3="bf445957-ea8c-45dc-b8a4-3b3befa8cef4" targetNamespace="http://schemas.microsoft.com/office/2006/metadata/properties" ma:root="true" ma:fieldsID="6cd1e7035775c24e5e284035db4515c3" ns2:_="" ns3:_="">
    <xsd:import namespace="364f1f22-dc61-4450-9ec1-85f2a92bb366"/>
    <xsd:import namespace="bf445957-ea8c-45dc-b8a4-3b3befa8ce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4f1f22-dc61-4450-9ec1-85f2a92bb3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05d68b51-e0de-48f2-a0c8-e72646b509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445957-ea8c-45dc-b8a4-3b3befa8cef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abb6e78-fbd8-4519-ac32-90a1657638ed}" ma:internalName="TaxCatchAll" ma:showField="CatchAllData" ma:web="bf445957-ea8c-45dc-b8a4-3b3befa8ce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445957-ea8c-45dc-b8a4-3b3befa8cef4" xsi:nil="true"/>
    <lcf76f155ced4ddcb4097134ff3c332f xmlns="364f1f22-dc61-4450-9ec1-85f2a92bb36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B377C7C-1B71-42A6-A496-ED114DEB674D}"/>
</file>

<file path=customXml/itemProps2.xml><?xml version="1.0" encoding="utf-8"?>
<ds:datastoreItem xmlns:ds="http://schemas.openxmlformats.org/officeDocument/2006/customXml" ds:itemID="{F4DA1DEE-53D3-431C-B234-0B7695112133}"/>
</file>

<file path=customXml/itemProps3.xml><?xml version="1.0" encoding="utf-8"?>
<ds:datastoreItem xmlns:ds="http://schemas.openxmlformats.org/officeDocument/2006/customXml" ds:itemID="{198DD2C8-047F-46E4-8A70-BE2D635EAE4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4920</TotalTime>
  <Words>481</Words>
  <Application>Microsoft Office PowerPoint</Application>
  <PresentationFormat>Widescreen</PresentationFormat>
  <Paragraphs>168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Agency FB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Riccardo Marastoni</dc:creator>
  <cp:lastModifiedBy>Riccardo Marastoni</cp:lastModifiedBy>
  <cp:revision>42</cp:revision>
  <cp:lastPrinted>2026-04-28T14:51:00Z</cp:lastPrinted>
  <dcterms:created xsi:type="dcterms:W3CDTF">2026-02-06T14:25:10Z</dcterms:created>
  <dcterms:modified xsi:type="dcterms:W3CDTF">2026-04-28T16:07:37Z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0x01010088CB527B799C894A8DEBA8566D99AD76</vt:lpwstr>
  </property>
</Properties>
</file>